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8"/>
  </p:notesMasterIdLst>
  <p:handoutMasterIdLst>
    <p:handoutMasterId r:id="rId9"/>
  </p:handoutMasterIdLst>
  <p:sldIdLst>
    <p:sldId id="303" r:id="rId3"/>
    <p:sldId id="822" r:id="rId4"/>
    <p:sldId id="826" r:id="rId5"/>
    <p:sldId id="815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26"/>
            <p14:sldId id="81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582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4AH–e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16 - 20 January, 2023, Electronic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S2-2301337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</a:t>
            </a:r>
            <a:r>
              <a:rPr lang="en-US" sz="1200" dirty="0" smtClean="0">
                <a:solidFill>
                  <a:schemeClr val="bg1"/>
                </a:solidFill>
                <a:latin typeface="+mn-lt"/>
              </a:rPr>
              <a:t>4AH-e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sz="1200" baseline="0">
                <a:solidFill>
                  <a:schemeClr val="bg1"/>
                </a:solidFill>
                <a:latin typeface="+mn-lt"/>
              </a:rPr>
              <a:t>16 - 20 January, 2023, Electronic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WG2#15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4AH-e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sz="1200">
                <a:solidFill>
                  <a:schemeClr val="bg1"/>
                </a:solidFill>
                <a:latin typeface="+mn-lt"/>
                <a:sym typeface="+mn-ea"/>
              </a:rPr>
              <a:t>16 - 20 January, 2023, Electronic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</a:t>
            </a:r>
            <a:r>
              <a:rPr lang="en-GB" sz="1800" b="1" dirty="0">
                <a:latin typeface="Arial" panose="020B0604020202020204" pitchFamily="34" charset="0"/>
              </a:rPr>
              <a:t>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18590867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25%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45%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SA2#154AH-e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44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are agreed, 5 </a:t>
            </a:r>
            <a:r>
              <a:rPr lang="en-US" altLang="de-DE" sz="1200" dirty="0">
                <a:sym typeface="+mn-ea"/>
              </a:rPr>
              <a:t>CR are noted, and 11 CR are 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sym typeface="+mn-ea"/>
              </a:rPr>
              <a:t>1</a:t>
            </a:r>
            <a:r>
              <a:rPr lang="en-US" altLang="de-DE" sz="1200" dirty="0">
                <a:sym typeface="+mn-ea"/>
              </a:rPr>
              <a:t> LS in is postponed, </a:t>
            </a:r>
            <a:r>
              <a:rPr lang="en-US" altLang="de-DE" sz="1200" dirty="0" smtClean="0">
                <a:sym typeface="+mn-ea"/>
              </a:rPr>
              <a:t>1</a:t>
            </a:r>
            <a:r>
              <a:rPr lang="en-US" altLang="de-DE" sz="1200" dirty="0">
                <a:sym typeface="+mn-ea"/>
              </a:rPr>
              <a:t> LS out is noted, and 4 discussion are noted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54 </a:t>
            </a:r>
            <a:r>
              <a:rPr lang="en-US" altLang="de-DE" sz="1200" dirty="0">
                <a:sym typeface="+mn-ea"/>
              </a:rPr>
              <a:t>contributions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exceeding TU Budget.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cs typeface="+mn-cs"/>
                <a:sym typeface="+mn-ea"/>
              </a:rPr>
              <a:t>Normative 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sz="1200" dirty="0">
                <a:cs typeface="+mn-cs"/>
                <a:sym typeface="+mn-ea"/>
              </a:rPr>
              <a:t>continued.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8</a:t>
            </a:r>
            <a:r>
              <a:rPr sz="1200" dirty="0">
                <a:sym typeface="+mn-ea"/>
              </a:rPr>
              <a:t> CR are agreed</a:t>
            </a:r>
            <a:r>
              <a:rPr lang="en-US" sz="1200" dirty="0">
                <a:sym typeface="+mn-ea"/>
              </a:rPr>
              <a:t>, </a:t>
            </a:r>
            <a:r>
              <a:rPr sz="1200" dirty="0">
                <a:sym typeface="+mn-ea"/>
              </a:rPr>
              <a:t>1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, and 2</a:t>
            </a:r>
            <a:r>
              <a:rPr sz="1200" dirty="0">
                <a:sym typeface="+mn-ea"/>
              </a:rPr>
              <a:t> discussion are noted.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CR are agreed.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 </a:t>
            </a:r>
            <a:r>
              <a:rPr lang="en-US" altLang="zh-CN" sz="1200">
                <a:sym typeface="+mn-ea"/>
              </a:rPr>
              <a:t>LS </a:t>
            </a:r>
            <a:r>
              <a:rPr lang="en-US" altLang="zh-CN" sz="1200" smtClean="0">
                <a:sym typeface="+mn-ea"/>
              </a:rPr>
              <a:t>in </a:t>
            </a:r>
            <a:r>
              <a:rPr lang="en-US" altLang="zh-CN" sz="1200" dirty="0">
                <a:sym typeface="+mn-ea"/>
              </a:rPr>
              <a:t>from SA3 is </a:t>
            </a:r>
            <a:r>
              <a:rPr lang="en-US" sz="1200" dirty="0">
                <a:sym typeface="+mn-ea"/>
              </a:rPr>
              <a:t>postponed and 4</a:t>
            </a:r>
            <a:r>
              <a:rPr sz="1200" dirty="0">
                <a:sym typeface="+mn-ea"/>
              </a:rPr>
              <a:t> CR are agreed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SA2#154AH-e (2/3)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CR are agreed</a:t>
            </a:r>
            <a:r>
              <a:rPr lang="en-US" altLang="de-DE" sz="1200" dirty="0">
                <a:sym typeface="+mn-ea"/>
              </a:rPr>
              <a:t>, 4 CR are noted</a:t>
            </a:r>
            <a:r>
              <a:rPr lang="en-US" sz="1200" dirty="0">
                <a:sym typeface="+mn-ea"/>
              </a:rPr>
              <a:t>, and 3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 are agreed.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 are agreed</a:t>
            </a:r>
            <a:r>
              <a:rPr lang="en-US" altLang="de-DE" sz="1200" dirty="0">
                <a:sym typeface="+mn-ea"/>
              </a:rPr>
              <a:t>, 1 CR is noted</a:t>
            </a:r>
            <a:r>
              <a:rPr lang="en-US" sz="1200" dirty="0">
                <a:sym typeface="+mn-ea"/>
              </a:rPr>
              <a:t>, and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 and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 are agreed, </a:t>
            </a: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CR </a:t>
            </a:r>
            <a:r>
              <a:rPr lang="en-US" altLang="de-DE" sz="1200" dirty="0">
                <a:sym typeface="+mn-ea"/>
              </a:rPr>
              <a:t>are noted</a:t>
            </a:r>
            <a:r>
              <a:rPr sz="1200" dirty="0">
                <a:sym typeface="+mn-ea"/>
              </a:rPr>
              <a:t>, and </a:t>
            </a: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discussion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sym typeface="+mn-ea"/>
              </a:rPr>
              <a:t>1 LS OUT to SA4 is </a:t>
            </a:r>
            <a:r>
              <a:rPr lang="en-US" altLang="de-DE" sz="1200" dirty="0">
                <a:sym typeface="+mn-ea"/>
              </a:rPr>
              <a:t>noted</a:t>
            </a:r>
            <a:r>
              <a:rPr lang="en-US" sz="1200" dirty="0">
                <a:sym typeface="+mn-ea"/>
              </a:rPr>
              <a:t>, 7</a:t>
            </a:r>
            <a:r>
              <a:rPr sz="1200" dirty="0">
                <a:sym typeface="+mn-ea"/>
              </a:rPr>
              <a:t> CR are agreed, </a:t>
            </a: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postponed, and 1 discussion is </a:t>
            </a:r>
            <a:r>
              <a:rPr lang="en-US" altLang="de-DE" sz="1200" dirty="0">
                <a:sym typeface="+mn-ea"/>
              </a:rPr>
              <a:t>noted</a:t>
            </a:r>
            <a:r>
              <a:rPr sz="1200" dirty="0">
                <a:sym typeface="+mn-ea"/>
              </a:rPr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CR is agreed and 1 CR is 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6614" y="1391937"/>
            <a:ext cx="8744585" cy="397913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#155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Continue normative work</a:t>
            </a:r>
            <a:r>
              <a:rPr lang="en-US" altLang="zh-CN" sz="1200" dirty="0">
                <a:cs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rgbClr val="FF0000"/>
                </a:solidFill>
                <a:cs typeface="+mn-ea"/>
              </a:rPr>
              <a:t>And the following </a:t>
            </a:r>
            <a:r>
              <a:rPr lang="en-US" altLang="zh-CN" sz="1200" dirty="0" smtClean="0">
                <a:solidFill>
                  <a:srgbClr val="FF0000"/>
                </a:solidFill>
                <a:cs typeface="+mn-ea"/>
              </a:rPr>
              <a:t>issue </a:t>
            </a:r>
            <a:r>
              <a:rPr lang="en-US" altLang="zh-CN" sz="1200" dirty="0">
                <a:solidFill>
                  <a:srgbClr val="FF0000"/>
                </a:solidFill>
                <a:cs typeface="+mn-ea"/>
              </a:rPr>
              <a:t>need further discussion in </a:t>
            </a:r>
            <a:r>
              <a:rPr lang="en-US" altLang="zh-CN" sz="1200" dirty="0" smtClean="0">
                <a:solidFill>
                  <a:srgbClr val="FF0000"/>
                </a:solidFill>
                <a:cs typeface="+mn-ea"/>
              </a:rPr>
              <a:t>future meetings:</a:t>
            </a:r>
            <a:endParaRPr lang="en-US" altLang="zh-CN" sz="1200" dirty="0">
              <a:solidFill>
                <a:srgbClr val="FF0000"/>
              </a:solidFill>
              <a:cs typeface="+mn-ea"/>
            </a:endParaRPr>
          </a:p>
          <a:p>
            <a:pPr marL="899795" lvl="1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rgbClr val="FF0000"/>
                </a:solidFill>
                <a:cs typeface="+mn-ea"/>
              </a:rPr>
              <a:t>For KI#3, S2-2300014 LS IN, SA3 would like to take the opportunity of LS to ask SA2 on two related aspects within roaming case in the eNA context:</a:t>
            </a:r>
          </a:p>
          <a:p>
            <a:pPr marL="1356995" lvl="2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000" dirty="0">
                <a:solidFill>
                  <a:srgbClr val="FF0000"/>
                </a:solidFill>
                <a:cs typeface="+mn-ea"/>
              </a:rPr>
              <a:t>SA3 is interested in knowing what type of UE-specific data and/or analytics is foreseen to be exchanged between VPLMN and HPLMN in the context of eNA. </a:t>
            </a:r>
          </a:p>
          <a:p>
            <a:pPr marL="1356995" lvl="2" latinLnBrk="0">
              <a:spcBef>
                <a:spcPts val="0"/>
              </a:spcBef>
              <a:spcAft>
                <a:spcPts val="200"/>
              </a:spcAft>
            </a:pPr>
            <a:r>
              <a:rPr lang="en-US" altLang="zh-CN" sz="1000" dirty="0">
                <a:solidFill>
                  <a:srgbClr val="FF0000"/>
                </a:solidFill>
                <a:cs typeface="+mn-ea"/>
              </a:rPr>
              <a:t>SA3 is also interested in understanding whether the UE-specific data and/or analytics to be exchanged is essentially required to provide the service.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SA2#154AH-e (3/3)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 and #155 meeting: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#156 and #157 meeting: finalize normative work.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endParaRPr lang="en-US" sz="1400" b="1" dirty="0">
              <a:latin typeface="+mn-lt"/>
              <a:cs typeface="+mn-cs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7200" y="1906270"/>
          <a:ext cx="8229600" cy="861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32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761</Words>
  <Application>Microsoft Office PowerPoint</Application>
  <PresentationFormat>全屏显示(4:3)</PresentationFormat>
  <Paragraphs>119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WI Status Report for eNA_Ph3</vt:lpstr>
      <vt:lpstr>eNA_Ph3 status after SA2#154AH-e (1/3)</vt:lpstr>
      <vt:lpstr>eNA_Ph3 status after SA2#154AH-e (2/3)</vt:lpstr>
      <vt:lpstr>eNA_Ph3 status after SA2#154AH-e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user6</cp:lastModifiedBy>
  <cp:revision>1972</cp:revision>
  <dcterms:created xsi:type="dcterms:W3CDTF">2008-08-30T09:32:00Z</dcterms:created>
  <dcterms:modified xsi:type="dcterms:W3CDTF">2023-01-21T10:32:34Z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